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3"/>
    <p:sldId id="301" r:id="rId4"/>
    <p:sldId id="262" r:id="rId5"/>
    <p:sldId id="303" r:id="rId6"/>
    <p:sldId id="294" r:id="rId7"/>
    <p:sldId id="304" r:id="rId8"/>
    <p:sldId id="291" r:id="rId9"/>
    <p:sldId id="305" r:id="rId10"/>
    <p:sldId id="293" r:id="rId11"/>
    <p:sldId id="306"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807845" y="2147570"/>
            <a:ext cx="8713470" cy="1106805"/>
          </a:xfrm>
          <a:prstGeom prst="rect">
            <a:avLst/>
          </a:prstGeom>
          <a:noFill/>
        </p:spPr>
        <p:txBody>
          <a:bodyPr wrap="none" rtlCol="0">
            <a:spAutoFit/>
          </a:bodyPr>
          <a:p>
            <a:r>
              <a:rPr lang="zh-CN" altLang="en-US" sz="6600"/>
              <a:t>华为全景</a:t>
            </a:r>
            <a:r>
              <a:rPr lang="en-US" altLang="zh-CN" sz="6600"/>
              <a:t>YOLO</a:t>
            </a:r>
            <a:r>
              <a:rPr lang="zh-CN" altLang="en-US" sz="6600"/>
              <a:t>进度报告</a:t>
            </a:r>
            <a:endParaRPr lang="zh-CN" altLang="en-US" sz="6600"/>
          </a:p>
        </p:txBody>
      </p:sp>
      <p:sp>
        <p:nvSpPr>
          <p:cNvPr id="3" name="文本框 2"/>
          <p:cNvSpPr txBox="1"/>
          <p:nvPr/>
        </p:nvSpPr>
        <p:spPr>
          <a:xfrm>
            <a:off x="7483475" y="4944745"/>
            <a:ext cx="3634105" cy="521970"/>
          </a:xfrm>
          <a:prstGeom prst="rect">
            <a:avLst/>
          </a:prstGeom>
          <a:noFill/>
        </p:spPr>
        <p:txBody>
          <a:bodyPr wrap="none" rtlCol="0">
            <a:spAutoFit/>
          </a:bodyPr>
          <a:p>
            <a:r>
              <a:rPr lang="en-US" sz="2800"/>
              <a:t>——</a:t>
            </a:r>
            <a:r>
              <a:rPr lang="zh-CN" altLang="en-US" sz="2800"/>
              <a:t>凌致新</a:t>
            </a:r>
            <a:r>
              <a:rPr lang="en-US" altLang="zh-CN" sz="2800"/>
              <a:t> 2021-12-25</a:t>
            </a:r>
            <a:endParaRPr lang="en-US" altLang="zh-CN" sz="2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288415" y="111125"/>
            <a:ext cx="9898380" cy="583565"/>
          </a:xfrm>
          <a:prstGeom prst="rect">
            <a:avLst/>
          </a:prstGeom>
          <a:noFill/>
        </p:spPr>
        <p:txBody>
          <a:bodyPr wrap="square" rtlCol="0" anchor="t">
            <a:spAutoFit/>
          </a:bodyPr>
          <a:p>
            <a:r>
              <a:rPr lang="zh-CN" sz="3200">
                <a:sym typeface="+mn-ea"/>
              </a:rPr>
              <a:t>更多可视化，左侧是实际标注，右边是推测</a:t>
            </a:r>
            <a:r>
              <a:rPr lang="zh-CN" sz="3200">
                <a:sym typeface="+mn-ea"/>
              </a:rPr>
              <a:t>结果。</a:t>
            </a:r>
            <a:endParaRPr lang="zh-CN" sz="3200">
              <a:sym typeface="+mn-ea"/>
            </a:endParaRPr>
          </a:p>
        </p:txBody>
      </p:sp>
      <p:pic>
        <p:nvPicPr>
          <p:cNvPr id="2" name="图片 1" descr="val_batch12_pred"/>
          <p:cNvPicPr>
            <a:picLocks noChangeAspect="1"/>
          </p:cNvPicPr>
          <p:nvPr/>
        </p:nvPicPr>
        <p:blipFill>
          <a:blip r:embed="rId1"/>
          <a:stretch>
            <a:fillRect/>
          </a:stretch>
        </p:blipFill>
        <p:spPr>
          <a:xfrm>
            <a:off x="6093460" y="4088765"/>
            <a:ext cx="6098540" cy="3335655"/>
          </a:xfrm>
          <a:prstGeom prst="rect">
            <a:avLst/>
          </a:prstGeom>
        </p:spPr>
      </p:pic>
      <p:pic>
        <p:nvPicPr>
          <p:cNvPr id="8" name="图片 7" descr="val_batch11_labels"/>
          <p:cNvPicPr>
            <a:picLocks noChangeAspect="1"/>
          </p:cNvPicPr>
          <p:nvPr/>
        </p:nvPicPr>
        <p:blipFill>
          <a:blip r:embed="rId2"/>
          <a:stretch>
            <a:fillRect/>
          </a:stretch>
        </p:blipFill>
        <p:spPr>
          <a:xfrm>
            <a:off x="0" y="762000"/>
            <a:ext cx="6131560" cy="3353435"/>
          </a:xfrm>
          <a:prstGeom prst="rect">
            <a:avLst/>
          </a:prstGeom>
        </p:spPr>
      </p:pic>
      <p:pic>
        <p:nvPicPr>
          <p:cNvPr id="9" name="图片 8" descr="val_batch11_pred"/>
          <p:cNvPicPr>
            <a:picLocks noChangeAspect="1"/>
          </p:cNvPicPr>
          <p:nvPr/>
        </p:nvPicPr>
        <p:blipFill>
          <a:blip r:embed="rId3"/>
          <a:stretch>
            <a:fillRect/>
          </a:stretch>
        </p:blipFill>
        <p:spPr>
          <a:xfrm>
            <a:off x="6093460" y="762000"/>
            <a:ext cx="6098540" cy="3335655"/>
          </a:xfrm>
          <a:prstGeom prst="rect">
            <a:avLst/>
          </a:prstGeom>
        </p:spPr>
      </p:pic>
      <p:pic>
        <p:nvPicPr>
          <p:cNvPr id="10" name="图片 9" descr="val_batch12_labels"/>
          <p:cNvPicPr>
            <a:picLocks noChangeAspect="1"/>
          </p:cNvPicPr>
          <p:nvPr/>
        </p:nvPicPr>
        <p:blipFill>
          <a:blip r:embed="rId4"/>
          <a:stretch>
            <a:fillRect/>
          </a:stretch>
        </p:blipFill>
        <p:spPr>
          <a:xfrm>
            <a:off x="-3175" y="4097655"/>
            <a:ext cx="6082665" cy="33267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74955" y="659765"/>
            <a:ext cx="11642725" cy="3046095"/>
          </a:xfrm>
          <a:prstGeom prst="rect">
            <a:avLst/>
          </a:prstGeom>
          <a:noFill/>
        </p:spPr>
        <p:txBody>
          <a:bodyPr wrap="square" rtlCol="0" anchor="t">
            <a:spAutoFit/>
          </a:bodyPr>
          <a:p>
            <a:r>
              <a:rPr lang="zh-CN" sz="3200">
                <a:sym typeface="+mn-ea"/>
              </a:rPr>
              <a:t>因为数据集存在严重的漏标情况，如左下图是实际标注，漏标了一个</a:t>
            </a:r>
            <a:r>
              <a:rPr lang="en-US" altLang="zh-CN" sz="3200">
                <a:sym typeface="+mn-ea"/>
              </a:rPr>
              <a:t>FSU</a:t>
            </a:r>
            <a:r>
              <a:rPr lang="zh-CN" altLang="en-US" sz="3200">
                <a:sym typeface="+mn-ea"/>
              </a:rPr>
              <a:t>和配电箱，我们需要训练一个</a:t>
            </a:r>
            <a:r>
              <a:rPr lang="zh-CN" sz="3200">
                <a:sym typeface="+mn-ea"/>
              </a:rPr>
              <a:t>标签增广模型，用来补充漏标的</a:t>
            </a:r>
            <a:r>
              <a:rPr lang="zh-CN" sz="3200">
                <a:sym typeface="+mn-ea"/>
              </a:rPr>
              <a:t>标签：</a:t>
            </a:r>
            <a:endParaRPr lang="zh-CN" sz="3200">
              <a:sym typeface="+mn-ea"/>
            </a:endParaRPr>
          </a:p>
          <a:p>
            <a:r>
              <a:rPr lang="en-US" altLang="zh-CN" sz="3200">
                <a:sym typeface="+mn-ea"/>
              </a:rPr>
              <a:t>1. </a:t>
            </a:r>
            <a:r>
              <a:rPr lang="zh-CN" altLang="en-US" sz="3200">
                <a:sym typeface="+mn-ea"/>
              </a:rPr>
              <a:t>按照</a:t>
            </a:r>
            <a:r>
              <a:rPr lang="en-US" altLang="zh-CN" sz="3200">
                <a:sym typeface="+mn-ea"/>
              </a:rPr>
              <a:t>1/20</a:t>
            </a:r>
            <a:r>
              <a:rPr lang="zh-CN" sz="3200">
                <a:sym typeface="+mn-ea"/>
              </a:rPr>
              <a:t>划分训练集和验证集，最大程度保证每张验证集里面的图片在测试集里面都能找到相似的样本</a:t>
            </a:r>
            <a:endParaRPr lang="zh-CN" sz="3200">
              <a:sym typeface="+mn-ea"/>
            </a:endParaRPr>
          </a:p>
          <a:p>
            <a:r>
              <a:rPr lang="en-US" altLang="zh-CN" sz="3200">
                <a:sym typeface="+mn-ea"/>
              </a:rPr>
              <a:t>2. </a:t>
            </a:r>
            <a:r>
              <a:rPr lang="zh-CN" altLang="en-US" sz="3200">
                <a:sym typeface="+mn-ea"/>
              </a:rPr>
              <a:t>训练该模型，备用</a:t>
            </a:r>
            <a:endParaRPr lang="zh-CN" altLang="en-US" sz="3200">
              <a:sym typeface="+mn-ea"/>
            </a:endParaRPr>
          </a:p>
        </p:txBody>
      </p:sp>
      <p:pic>
        <p:nvPicPr>
          <p:cNvPr id="2" name="图片 1" descr="230129908000000108_延寿寿山开道林场_机房____VID_20210111_094338_003781_10_ori"/>
          <p:cNvPicPr>
            <a:picLocks noChangeAspect="1"/>
          </p:cNvPicPr>
          <p:nvPr/>
        </p:nvPicPr>
        <p:blipFill>
          <a:blip r:embed="rId1"/>
          <a:stretch>
            <a:fillRect/>
          </a:stretch>
        </p:blipFill>
        <p:spPr>
          <a:xfrm>
            <a:off x="213360" y="3792855"/>
            <a:ext cx="5901690" cy="2950845"/>
          </a:xfrm>
          <a:prstGeom prst="rect">
            <a:avLst/>
          </a:prstGeom>
        </p:spPr>
      </p:pic>
      <p:pic>
        <p:nvPicPr>
          <p:cNvPr id="5" name="图片 4" descr="230129908000000108_延寿寿山开道林场_机房____VID_20210111_094338_003781_10_auged"/>
          <p:cNvPicPr>
            <a:picLocks noChangeAspect="1"/>
          </p:cNvPicPr>
          <p:nvPr/>
        </p:nvPicPr>
        <p:blipFill>
          <a:blip r:embed="rId2"/>
          <a:stretch>
            <a:fillRect/>
          </a:stretch>
        </p:blipFill>
        <p:spPr>
          <a:xfrm>
            <a:off x="6221730" y="3792855"/>
            <a:ext cx="5900420" cy="29502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93675" y="0"/>
            <a:ext cx="11824335" cy="5507990"/>
          </a:xfrm>
          <a:prstGeom prst="rect">
            <a:avLst/>
          </a:prstGeom>
          <a:noFill/>
        </p:spPr>
        <p:txBody>
          <a:bodyPr wrap="square" rtlCol="0" anchor="t">
            <a:spAutoFit/>
          </a:bodyPr>
          <a:p>
            <a:r>
              <a:rPr lang="zh-CN" sz="3200">
                <a:sym typeface="+mn-ea"/>
              </a:rPr>
              <a:t>数据集</a:t>
            </a:r>
            <a:r>
              <a:rPr lang="zh-CN" sz="3200">
                <a:sym typeface="+mn-ea"/>
              </a:rPr>
              <a:t>预处理：</a:t>
            </a:r>
            <a:endParaRPr lang="zh-CN" sz="3200">
              <a:sym typeface="+mn-ea"/>
            </a:endParaRPr>
          </a:p>
          <a:p>
            <a:r>
              <a:rPr lang="en-US" altLang="zh-CN" sz="3200">
                <a:sym typeface="+mn-ea"/>
              </a:rPr>
              <a:t>1. </a:t>
            </a:r>
            <a:r>
              <a:rPr lang="zh-CN" altLang="en-US" sz="3200">
                <a:sym typeface="+mn-ea"/>
              </a:rPr>
              <a:t>按照文件夹</a:t>
            </a:r>
            <a:r>
              <a:rPr lang="zh-CN" sz="3200">
                <a:sym typeface="+mn-ea"/>
              </a:rPr>
              <a:t>划分训练集和</a:t>
            </a:r>
            <a:r>
              <a:rPr lang="zh-CN" sz="3200">
                <a:sym typeface="+mn-ea"/>
              </a:rPr>
              <a:t>验证集</a:t>
            </a:r>
            <a:endParaRPr lang="zh-CN" sz="3200">
              <a:sym typeface="+mn-ea"/>
            </a:endParaRPr>
          </a:p>
          <a:p>
            <a:r>
              <a:rPr lang="en-US" altLang="zh-CN" sz="3200">
                <a:sym typeface="+mn-ea"/>
              </a:rPr>
              <a:t>2. </a:t>
            </a:r>
            <a:r>
              <a:rPr lang="zh-CN" altLang="en-US" sz="3200">
                <a:sym typeface="+mn-ea"/>
              </a:rPr>
              <a:t>漏标的情况在数据集中普遍存在。为避免这种情况，我们使用</a:t>
            </a:r>
            <a:r>
              <a:rPr lang="zh-CN" sz="3200">
                <a:sym typeface="+mn-ea"/>
              </a:rPr>
              <a:t>标签增广模型对数据集中的所有图片进行测试，留下置信度高的标注作为</a:t>
            </a:r>
            <a:r>
              <a:rPr lang="zh-CN" sz="3200">
                <a:sym typeface="+mn-ea"/>
              </a:rPr>
              <a:t>补充。</a:t>
            </a:r>
            <a:endParaRPr lang="zh-CN" sz="3200">
              <a:sym typeface="+mn-ea"/>
            </a:endParaRPr>
          </a:p>
          <a:p>
            <a:r>
              <a:rPr lang="en-US" altLang="zh-CN" sz="3200">
                <a:sym typeface="+mn-ea"/>
              </a:rPr>
              <a:t>3. </a:t>
            </a:r>
            <a:r>
              <a:rPr lang="zh-CN" altLang="en-US" sz="3200">
                <a:sym typeface="+mn-ea"/>
              </a:rPr>
              <a:t>合并电池类别，因为</a:t>
            </a:r>
            <a:r>
              <a:rPr lang="zh-CN" altLang="en-US" sz="3200">
                <a:sym typeface="+mn-ea"/>
              </a:rPr>
              <a:t>["梯式蓄电池组", "锂电池组", "梯式蓄电池"]的标注过少，我们把这些</a:t>
            </a:r>
            <a:r>
              <a:rPr lang="zh-CN" altLang="en-US" sz="3200">
                <a:sym typeface="+mn-ea"/>
              </a:rPr>
              <a:t>标注统一到"蓄电池组"类别中。</a:t>
            </a:r>
            <a:endParaRPr lang="zh-CN" altLang="en-US" sz="3200">
              <a:sym typeface="+mn-ea"/>
            </a:endParaRPr>
          </a:p>
          <a:p>
            <a:r>
              <a:rPr lang="en-US" altLang="zh-CN" sz="3200">
                <a:sym typeface="+mn-ea"/>
              </a:rPr>
              <a:t>4. </a:t>
            </a:r>
            <a:r>
              <a:rPr lang="zh-CN" altLang="en-US" sz="3200">
                <a:sym typeface="+mn-ea"/>
              </a:rPr>
              <a:t>滚动数据增强。根据数据集特性，随机沿着图片的长进行滚动，</a:t>
            </a:r>
            <a:r>
              <a:rPr lang="zh-CN" altLang="en-US" sz="3200">
                <a:sym typeface="+mn-ea"/>
              </a:rPr>
              <a:t>如下图。</a:t>
            </a:r>
            <a:endParaRPr lang="zh-CN" altLang="en-US" sz="3200">
              <a:sym typeface="+mn-ea"/>
            </a:endParaRPr>
          </a:p>
          <a:p>
            <a:r>
              <a:rPr lang="en-US" altLang="zh-CN" sz="3200">
                <a:sym typeface="+mn-ea"/>
              </a:rPr>
              <a:t>6. Horizon</a:t>
            </a:r>
            <a:r>
              <a:rPr lang="zh-CN" altLang="en-US" sz="3200">
                <a:sym typeface="+mn-ea"/>
              </a:rPr>
              <a:t>数据增强。根据论文</a:t>
            </a:r>
            <a:r>
              <a:rPr lang="en-US" altLang="zh-CN" sz="3200">
                <a:sym typeface="+mn-ea"/>
              </a:rPr>
              <a:t>HorizonNet</a:t>
            </a:r>
            <a:r>
              <a:rPr lang="zh-CN" altLang="en-US" sz="3200">
                <a:sym typeface="+mn-ea"/>
              </a:rPr>
              <a:t>介绍的方法对物体的远近进行</a:t>
            </a:r>
            <a:r>
              <a:rPr lang="zh-CN" altLang="en-US" sz="3200">
                <a:sym typeface="+mn-ea"/>
              </a:rPr>
              <a:t>调整。</a:t>
            </a:r>
            <a:endParaRPr lang="zh-CN" altLang="en-US" sz="320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848225" y="0"/>
            <a:ext cx="2991485" cy="583565"/>
          </a:xfrm>
          <a:prstGeom prst="rect">
            <a:avLst/>
          </a:prstGeom>
          <a:noFill/>
        </p:spPr>
        <p:txBody>
          <a:bodyPr wrap="square" rtlCol="0" anchor="t">
            <a:spAutoFit/>
          </a:bodyPr>
          <a:p>
            <a:r>
              <a:rPr lang="zh-CN" altLang="en-US" sz="3200">
                <a:sym typeface="+mn-ea"/>
              </a:rPr>
              <a:t>滚动数据增强</a:t>
            </a:r>
            <a:endParaRPr lang="zh-CN" altLang="en-US" sz="3200">
              <a:sym typeface="+mn-ea"/>
            </a:endParaRPr>
          </a:p>
        </p:txBody>
      </p:sp>
      <p:pic>
        <p:nvPicPr>
          <p:cNvPr id="6" name="图片 5"/>
          <p:cNvPicPr>
            <a:picLocks noChangeAspect="1"/>
          </p:cNvPicPr>
          <p:nvPr/>
        </p:nvPicPr>
        <p:blipFill>
          <a:blip r:embed="rId1"/>
          <a:stretch>
            <a:fillRect/>
          </a:stretch>
        </p:blipFill>
        <p:spPr>
          <a:xfrm>
            <a:off x="3373120" y="433705"/>
            <a:ext cx="5687060" cy="3131820"/>
          </a:xfrm>
          <a:prstGeom prst="rect">
            <a:avLst/>
          </a:prstGeom>
        </p:spPr>
      </p:pic>
      <p:pic>
        <p:nvPicPr>
          <p:cNvPr id="2" name="图片 1"/>
          <p:cNvPicPr>
            <a:picLocks noChangeAspect="1"/>
          </p:cNvPicPr>
          <p:nvPr/>
        </p:nvPicPr>
        <p:blipFill>
          <a:blip r:embed="rId2"/>
          <a:stretch>
            <a:fillRect/>
          </a:stretch>
        </p:blipFill>
        <p:spPr>
          <a:xfrm>
            <a:off x="1424940" y="4229735"/>
            <a:ext cx="9584055" cy="2628900"/>
          </a:xfrm>
          <a:prstGeom prst="rect">
            <a:avLst/>
          </a:prstGeom>
        </p:spPr>
      </p:pic>
      <p:sp>
        <p:nvSpPr>
          <p:cNvPr id="4" name="文本框 3"/>
          <p:cNvSpPr txBox="1"/>
          <p:nvPr/>
        </p:nvSpPr>
        <p:spPr>
          <a:xfrm>
            <a:off x="4068445" y="3646170"/>
            <a:ext cx="4298315" cy="583565"/>
          </a:xfrm>
          <a:prstGeom prst="rect">
            <a:avLst/>
          </a:prstGeom>
          <a:noFill/>
        </p:spPr>
        <p:txBody>
          <a:bodyPr wrap="square" rtlCol="0" anchor="t">
            <a:spAutoFit/>
          </a:bodyPr>
          <a:p>
            <a:r>
              <a:rPr lang="en-US" altLang="zh-CN" sz="3200">
                <a:sym typeface="+mn-ea"/>
              </a:rPr>
              <a:t> Horizon</a:t>
            </a:r>
            <a:r>
              <a:rPr lang="zh-CN" altLang="en-US" sz="3200">
                <a:sym typeface="+mn-ea"/>
              </a:rPr>
              <a:t>数据增强</a:t>
            </a:r>
            <a:endParaRPr lang="zh-CN" altLang="en-US" sz="320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表格 1"/>
          <p:cNvGraphicFramePr/>
          <p:nvPr>
            <p:custDataLst>
              <p:tags r:id="rId1"/>
            </p:custDataLst>
          </p:nvPr>
        </p:nvGraphicFramePr>
        <p:xfrm>
          <a:off x="273050" y="1234440"/>
          <a:ext cx="11667490" cy="2348230"/>
        </p:xfrm>
        <a:graphic>
          <a:graphicData uri="http://schemas.openxmlformats.org/drawingml/2006/table">
            <a:tbl>
              <a:tblPr firstRow="1" bandRow="1">
                <a:tableStyleId>{5C22544A-7EE6-4342-B048-85BDC9FD1C3A}</a:tableStyleId>
              </a:tblPr>
              <a:tblGrid>
                <a:gridCol w="993014"/>
                <a:gridCol w="1235448"/>
                <a:gridCol w="1235448"/>
                <a:gridCol w="1435868"/>
                <a:gridCol w="1574969"/>
                <a:gridCol w="1835572"/>
                <a:gridCol w="3357171"/>
              </a:tblGrid>
              <a:tr h="789940">
                <a:tc>
                  <a:txBody>
                    <a:bodyPr/>
                    <a:p>
                      <a:pPr indent="0" algn="ctr">
                        <a:buNone/>
                      </a:pPr>
                      <a:endParaRPr lang="en-US" altLang="en-US" sz="2400" b="1">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altLang="en-US" sz="2400" b="1">
                          <a:solidFill>
                            <a:srgbClr val="000000"/>
                          </a:solidFill>
                          <a:latin typeface="Arial" panose="020B0604020202020204" pitchFamily="34" charset="0"/>
                          <a:ea typeface="宋体" panose="02010600030101010101" pitchFamily="2" charset="-122"/>
                        </a:rPr>
                        <a:t>文件夹</a:t>
                      </a:r>
                      <a:r>
                        <a:rPr lang="zh-CN" altLang="en-US" sz="2400" b="1">
                          <a:solidFill>
                            <a:srgbClr val="000000"/>
                          </a:solidFill>
                          <a:latin typeface="Arial" panose="020B0604020202020204" pitchFamily="34" charset="0"/>
                          <a:ea typeface="宋体" panose="02010600030101010101" pitchFamily="2" charset="-122"/>
                        </a:rPr>
                        <a:t>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400" b="1">
                          <a:solidFill>
                            <a:srgbClr val="000000"/>
                          </a:solidFill>
                          <a:latin typeface="Arial" panose="020B0604020202020204" pitchFamily="34" charset="0"/>
                          <a:ea typeface="宋体" panose="02010600030101010101" pitchFamily="2" charset="-122"/>
                        </a:rPr>
                        <a:t>图片数量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400" b="1">
                          <a:solidFill>
                            <a:srgbClr val="000000"/>
                          </a:solidFill>
                          <a:latin typeface="Arial" panose="020B0604020202020204" pitchFamily="34" charset="0"/>
                          <a:ea typeface="宋体" panose="02010600030101010101" pitchFamily="2" charset="-122"/>
                        </a:rPr>
                        <a:t>原标注数量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400" b="1">
                          <a:solidFill>
                            <a:srgbClr val="000000"/>
                          </a:solidFill>
                          <a:latin typeface="Arial" panose="020B0604020202020204" pitchFamily="34" charset="0"/>
                          <a:ea typeface="宋体" panose="02010600030101010101" pitchFamily="2" charset="-122"/>
                        </a:rPr>
                        <a:t>切割边缘后标注数量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400" b="1">
                          <a:solidFill>
                            <a:srgbClr val="000000"/>
                          </a:solidFill>
                          <a:latin typeface="Arial" panose="020B0604020202020204" pitchFamily="34" charset="0"/>
                          <a:ea typeface="宋体" panose="02010600030101010101" pitchFamily="2" charset="-122"/>
                        </a:rPr>
                        <a:t>标签增广后标注数量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400" b="1">
                          <a:solidFill>
                            <a:srgbClr val="000000"/>
                          </a:solidFill>
                          <a:latin typeface="Arial" panose="020B0604020202020204" pitchFamily="34" charset="0"/>
                          <a:ea typeface="宋体" panose="02010600030101010101" pitchFamily="2" charset="-122"/>
                        </a:rPr>
                        <a:t>被合并成电池组类别的其他电池标注数量</a:t>
                      </a:r>
                      <a:endParaRPr lang="zh-CN" altLang="en-US" sz="2400" b="1">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cap="flat">
                      <a:noFill/>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779145">
                <a:tc>
                  <a:txBody>
                    <a:bodyPr/>
                    <a:p>
                      <a:pPr indent="0" algn="ctr">
                        <a:buNone/>
                      </a:pPr>
                      <a:r>
                        <a:rPr lang="zh-CN" sz="2400" b="0">
                          <a:solidFill>
                            <a:srgbClr val="000000"/>
                          </a:solidFill>
                          <a:latin typeface="Arial" panose="020B0604020202020204" pitchFamily="34" charset="0"/>
                          <a:ea typeface="宋体" panose="02010600030101010101" pitchFamily="2" charset="-122"/>
                        </a:rPr>
                        <a:t>训练集</a:t>
                      </a:r>
                      <a:endParaRPr lang="zh-CN" altLang="en-US" sz="2400" b="0">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altLang="en-US" sz="2400" b="0">
                          <a:solidFill>
                            <a:srgbClr val="000000"/>
                          </a:solidFill>
                          <a:latin typeface="宋体" panose="02010600030101010101" pitchFamily="2" charset="-122"/>
                        </a:rPr>
                        <a:t>224</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sz="2400" b="0">
                          <a:solidFill>
                            <a:srgbClr val="000000"/>
                          </a:solidFill>
                          <a:latin typeface="宋体" panose="02010600030101010101" pitchFamily="2" charset="-122"/>
                        </a:rPr>
                        <a:t>8824</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sz="2400" b="0">
                          <a:solidFill>
                            <a:srgbClr val="000000"/>
                          </a:solidFill>
                          <a:latin typeface="宋体" panose="02010600030101010101" pitchFamily="2" charset="-122"/>
                        </a:rPr>
                        <a:t>38663</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sz="2400" b="0">
                          <a:solidFill>
                            <a:srgbClr val="000000"/>
                          </a:solidFill>
                          <a:latin typeface="宋体" panose="02010600030101010101" pitchFamily="2" charset="-122"/>
                        </a:rPr>
                        <a:t>39899</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sz="2400" b="0">
                          <a:solidFill>
                            <a:srgbClr val="000000"/>
                          </a:solidFill>
                          <a:latin typeface="宋体" panose="02010600030101010101" pitchFamily="2" charset="-122"/>
                        </a:rPr>
                        <a:t>47317</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c>
                  <a:txBody>
                    <a:bodyPr/>
                    <a:p>
                      <a:pPr indent="0" algn="ctr">
                        <a:buNone/>
                      </a:pPr>
                      <a:r>
                        <a:rPr lang="en-US" sz="2400" b="0">
                          <a:solidFill>
                            <a:srgbClr val="000000"/>
                          </a:solidFill>
                          <a:latin typeface="宋体" panose="02010600030101010101" pitchFamily="2" charset="-122"/>
                        </a:rPr>
                        <a:t>1253</a:t>
                      </a:r>
                      <a:endParaRPr lang="en-US" altLang="en-US" sz="2400" b="0">
                        <a:solidFill>
                          <a:srgbClr val="000000"/>
                        </a:solidFill>
                        <a:latin typeface="宋体" panose="02010600030101010101" pitchFamily="2" charset="-122"/>
                      </a:endParaRPr>
                    </a:p>
                  </a:txBody>
                  <a:tcPr marL="12700" marR="12700" marT="12700" vert="horz" anchor="ctr" anchorCtr="0">
                    <a:lnL>
                      <a:noFill/>
                    </a:lnL>
                    <a:lnR cap="flat">
                      <a:noFill/>
                    </a:lnR>
                    <a:lnT w="6350" cap="flat" cmpd="sng">
                      <a:solidFill>
                        <a:srgbClr val="000000"/>
                      </a:solidFill>
                      <a:prstDash val="solid"/>
                      <a:headEnd type="none" w="med" len="med"/>
                      <a:tailEnd type="none" w="med" len="med"/>
                    </a:lnT>
                    <a:lnB cap="flat">
                      <a:noFill/>
                    </a:lnB>
                    <a:lnTlToBr>
                      <a:noFill/>
                    </a:lnTlToBr>
                    <a:lnBlToTr>
                      <a:noFill/>
                    </a:lnBlToTr>
                    <a:solidFill>
                      <a:srgbClr val="D9D9D9"/>
                    </a:solidFill>
                  </a:tcPr>
                </a:tc>
              </a:tr>
              <a:tr h="779145">
                <a:tc>
                  <a:txBody>
                    <a:bodyPr/>
                    <a:p>
                      <a:pPr indent="0" algn="ctr">
                        <a:buNone/>
                      </a:pPr>
                      <a:r>
                        <a:rPr lang="zh-CN" sz="2400" b="0">
                          <a:solidFill>
                            <a:srgbClr val="000000"/>
                          </a:solidFill>
                          <a:latin typeface="Arial" panose="020B0604020202020204" pitchFamily="34" charset="0"/>
                          <a:ea typeface="宋体" panose="02010600030101010101" pitchFamily="2" charset="-122"/>
                        </a:rPr>
                        <a:t>验证集</a:t>
                      </a:r>
                      <a:endParaRPr lang="zh-CN" altLang="en-US" sz="2400" b="0">
                        <a:solidFill>
                          <a:srgbClr val="000000"/>
                        </a:solidFill>
                        <a:latin typeface="Arial" panose="020B0604020202020204" pitchFamily="34" charset="0"/>
                        <a:ea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en-US" sz="2400" b="0">
                          <a:solidFill>
                            <a:srgbClr val="000000"/>
                          </a:solidFill>
                          <a:latin typeface="宋体" panose="02010600030101010101" pitchFamily="2" charset="-122"/>
                        </a:rPr>
                        <a:t>11</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2400" b="0">
                          <a:solidFill>
                            <a:srgbClr val="000000"/>
                          </a:solidFill>
                          <a:latin typeface="宋体" panose="02010600030101010101" pitchFamily="2" charset="-122"/>
                        </a:rPr>
                        <a:t>492</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2400" b="0">
                          <a:solidFill>
                            <a:srgbClr val="000000"/>
                          </a:solidFill>
                          <a:latin typeface="宋体" panose="02010600030101010101" pitchFamily="2" charset="-122"/>
                        </a:rPr>
                        <a:t>2132</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2400" b="0">
                          <a:solidFill>
                            <a:srgbClr val="000000"/>
                          </a:solidFill>
                          <a:latin typeface="宋体" panose="02010600030101010101" pitchFamily="2" charset="-122"/>
                        </a:rPr>
                        <a:t>2140</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2400" b="0">
                          <a:solidFill>
                            <a:srgbClr val="000000"/>
                          </a:solidFill>
                          <a:latin typeface="宋体" panose="02010600030101010101" pitchFamily="2" charset="-122"/>
                        </a:rPr>
                        <a:t>2700</a:t>
                      </a:r>
                      <a:endParaRPr lang="en-US" altLang="en-US" sz="2400" b="0">
                        <a:solidFill>
                          <a:srgbClr val="000000"/>
                        </a:solidFill>
                        <a:latin typeface="宋体" panose="02010600030101010101" pitchFamily="2" charset="-122"/>
                      </a:endParaRPr>
                    </a:p>
                  </a:txBody>
                  <a:tcPr marL="12700" marR="12700" marT="12700" vert="horz" anchor="ctr" anchorCtr="0">
                    <a:lnL>
                      <a:noFill/>
                    </a:lnL>
                    <a:lnR>
                      <a:noFill/>
                    </a:lnR>
                    <a:lnT cap="flat">
                      <a:noFill/>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2400" b="0">
                          <a:solidFill>
                            <a:srgbClr val="000000"/>
                          </a:solidFill>
                          <a:latin typeface="宋体" panose="02010600030101010101" pitchFamily="2" charset="-122"/>
                        </a:rPr>
                        <a:t>40</a:t>
                      </a:r>
                      <a:endParaRPr lang="en-US" altLang="en-US" sz="2400" b="0">
                        <a:solidFill>
                          <a:srgbClr val="000000"/>
                        </a:solidFill>
                        <a:latin typeface="宋体" panose="02010600030101010101" pitchFamily="2" charset="-122"/>
                      </a:endParaRPr>
                    </a:p>
                  </a:txBody>
                  <a:tcPr marL="12700" marR="12700" marT="12700" vert="horz" anchor="ctr" anchorCtr="0">
                    <a:lnL>
                      <a:noFill/>
                    </a:lnL>
                    <a:lnR cap="flat">
                      <a:noFill/>
                    </a:lnR>
                    <a:lnT cap="flat">
                      <a:noFill/>
                    </a:lnT>
                    <a:lnB w="635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4412615" y="3806825"/>
            <a:ext cx="3027680" cy="521970"/>
          </a:xfrm>
          <a:prstGeom prst="rect">
            <a:avLst/>
          </a:prstGeom>
          <a:noFill/>
        </p:spPr>
        <p:txBody>
          <a:bodyPr wrap="none" rtlCol="0">
            <a:spAutoFit/>
          </a:bodyPr>
          <a:p>
            <a:r>
              <a:rPr lang="zh-CN" altLang="en-US" sz="2800"/>
              <a:t>预处理数据集信息</a:t>
            </a:r>
            <a:endParaRPr lang="zh-CN" altLang="en-US" sz="2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0" y="833120"/>
            <a:ext cx="8818880" cy="4018280"/>
          </a:xfrm>
          <a:prstGeom prst="rect">
            <a:avLst/>
          </a:prstGeom>
        </p:spPr>
      </p:pic>
      <p:sp>
        <p:nvSpPr>
          <p:cNvPr id="5" name="文本框 4"/>
          <p:cNvSpPr txBox="1"/>
          <p:nvPr/>
        </p:nvSpPr>
        <p:spPr>
          <a:xfrm>
            <a:off x="2926080" y="5054600"/>
            <a:ext cx="3738880" cy="521970"/>
          </a:xfrm>
          <a:prstGeom prst="rect">
            <a:avLst/>
          </a:prstGeom>
          <a:noFill/>
        </p:spPr>
        <p:txBody>
          <a:bodyPr wrap="none" rtlCol="0">
            <a:spAutoFit/>
          </a:bodyPr>
          <a:p>
            <a:r>
              <a:rPr lang="zh-CN" altLang="en-US" sz="2800"/>
              <a:t>分类别量化验证</a:t>
            </a:r>
            <a:r>
              <a:rPr lang="zh-CN" altLang="en-US" sz="2800"/>
              <a:t>集结果</a:t>
            </a:r>
            <a:endParaRPr lang="zh-CN" altLang="en-US" sz="2800"/>
          </a:p>
        </p:txBody>
      </p:sp>
      <p:pic>
        <p:nvPicPr>
          <p:cNvPr id="6" name="图片 5"/>
          <p:cNvPicPr>
            <a:picLocks noChangeAspect="1"/>
          </p:cNvPicPr>
          <p:nvPr/>
        </p:nvPicPr>
        <p:blipFill>
          <a:blip r:embed="rId2"/>
          <a:stretch>
            <a:fillRect/>
          </a:stretch>
        </p:blipFill>
        <p:spPr>
          <a:xfrm>
            <a:off x="8900160" y="265430"/>
            <a:ext cx="3118485" cy="5906770"/>
          </a:xfrm>
          <a:prstGeom prst="rect">
            <a:avLst/>
          </a:prstGeom>
        </p:spPr>
      </p:pic>
      <p:sp>
        <p:nvSpPr>
          <p:cNvPr id="7" name="文本框 6"/>
          <p:cNvSpPr txBox="1"/>
          <p:nvPr/>
        </p:nvSpPr>
        <p:spPr>
          <a:xfrm>
            <a:off x="9123045" y="6172200"/>
            <a:ext cx="2089150" cy="521970"/>
          </a:xfrm>
          <a:prstGeom prst="rect">
            <a:avLst/>
          </a:prstGeom>
          <a:noFill/>
        </p:spPr>
        <p:txBody>
          <a:bodyPr wrap="none" rtlCol="0">
            <a:spAutoFit/>
          </a:bodyPr>
          <a:p>
            <a:r>
              <a:rPr lang="en-US" altLang="zh-CN" sz="2800"/>
              <a:t>      </a:t>
            </a:r>
            <a:r>
              <a:rPr lang="zh-CN" altLang="en-US" sz="2800"/>
              <a:t>中英对照</a:t>
            </a:r>
            <a:endParaRPr lang="zh-CN" altLang="en-US" sz="2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confusion_matrix"/>
          <p:cNvPicPr>
            <a:picLocks noChangeAspect="1"/>
          </p:cNvPicPr>
          <p:nvPr/>
        </p:nvPicPr>
        <p:blipFill>
          <a:blip r:embed="rId1"/>
          <a:stretch>
            <a:fillRect/>
          </a:stretch>
        </p:blipFill>
        <p:spPr>
          <a:xfrm>
            <a:off x="2080895" y="217805"/>
            <a:ext cx="8191500" cy="6143625"/>
          </a:xfrm>
          <a:prstGeom prst="rect">
            <a:avLst/>
          </a:prstGeom>
        </p:spPr>
      </p:pic>
      <p:sp>
        <p:nvSpPr>
          <p:cNvPr id="4" name="文本框 3"/>
          <p:cNvSpPr txBox="1"/>
          <p:nvPr/>
        </p:nvSpPr>
        <p:spPr>
          <a:xfrm>
            <a:off x="5293360" y="6361430"/>
            <a:ext cx="1605280" cy="521970"/>
          </a:xfrm>
          <a:prstGeom prst="rect">
            <a:avLst/>
          </a:prstGeom>
          <a:noFill/>
        </p:spPr>
        <p:txBody>
          <a:bodyPr wrap="none" rtlCol="0">
            <a:spAutoFit/>
          </a:bodyPr>
          <a:p>
            <a:r>
              <a:rPr lang="zh-CN" altLang="en-US" sz="2800"/>
              <a:t>混淆矩阵</a:t>
            </a:r>
            <a:endParaRPr lang="zh-CN" altLang="en-US" sz="2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3913505" y="6361430"/>
            <a:ext cx="4203065" cy="521970"/>
          </a:xfrm>
          <a:prstGeom prst="rect">
            <a:avLst/>
          </a:prstGeom>
          <a:noFill/>
        </p:spPr>
        <p:txBody>
          <a:bodyPr wrap="none" rtlCol="0">
            <a:spAutoFit/>
          </a:bodyPr>
          <a:p>
            <a:r>
              <a:rPr lang="zh-CN" altLang="en-US" sz="2800"/>
              <a:t>各类别准确率</a:t>
            </a:r>
            <a:r>
              <a:rPr lang="en-US" altLang="zh-CN" sz="2800"/>
              <a:t>-</a:t>
            </a:r>
            <a:r>
              <a:rPr lang="zh-CN" altLang="en-US" sz="2800"/>
              <a:t>召回率</a:t>
            </a:r>
            <a:r>
              <a:rPr lang="zh-CN" altLang="en-US" sz="2800"/>
              <a:t>曲线</a:t>
            </a:r>
            <a:endParaRPr lang="zh-CN" altLang="en-US" sz="2800"/>
          </a:p>
        </p:txBody>
      </p:sp>
      <p:pic>
        <p:nvPicPr>
          <p:cNvPr id="3" name="图片 2" descr="PR_curve"/>
          <p:cNvPicPr>
            <a:picLocks noChangeAspect="1"/>
          </p:cNvPicPr>
          <p:nvPr/>
        </p:nvPicPr>
        <p:blipFill>
          <a:blip r:embed="rId1"/>
          <a:stretch>
            <a:fillRect/>
          </a:stretch>
        </p:blipFill>
        <p:spPr>
          <a:xfrm>
            <a:off x="1596390" y="-104775"/>
            <a:ext cx="9698990" cy="64662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288415" y="111125"/>
            <a:ext cx="9898380" cy="583565"/>
          </a:xfrm>
          <a:prstGeom prst="rect">
            <a:avLst/>
          </a:prstGeom>
          <a:noFill/>
        </p:spPr>
        <p:txBody>
          <a:bodyPr wrap="square" rtlCol="0" anchor="t">
            <a:spAutoFit/>
          </a:bodyPr>
          <a:p>
            <a:r>
              <a:rPr lang="zh-CN" sz="3200">
                <a:sym typeface="+mn-ea"/>
              </a:rPr>
              <a:t>更多可视化，左侧是实际标注，右边是推测</a:t>
            </a:r>
            <a:r>
              <a:rPr lang="zh-CN" sz="3200">
                <a:sym typeface="+mn-ea"/>
              </a:rPr>
              <a:t>结果。</a:t>
            </a:r>
            <a:endParaRPr lang="zh-CN" sz="3200">
              <a:sym typeface="+mn-ea"/>
            </a:endParaRPr>
          </a:p>
        </p:txBody>
      </p:sp>
      <p:pic>
        <p:nvPicPr>
          <p:cNvPr id="4" name="图片 3" descr="val_batch0_pred"/>
          <p:cNvPicPr>
            <a:picLocks noChangeAspect="1"/>
          </p:cNvPicPr>
          <p:nvPr/>
        </p:nvPicPr>
        <p:blipFill>
          <a:blip r:embed="rId1"/>
          <a:stretch>
            <a:fillRect/>
          </a:stretch>
        </p:blipFill>
        <p:spPr>
          <a:xfrm>
            <a:off x="6165215" y="782320"/>
            <a:ext cx="6026785" cy="3296285"/>
          </a:xfrm>
          <a:prstGeom prst="rect">
            <a:avLst/>
          </a:prstGeom>
        </p:spPr>
      </p:pic>
      <p:pic>
        <p:nvPicPr>
          <p:cNvPr id="5" name="图片 4" descr="val_batch0_labels"/>
          <p:cNvPicPr>
            <a:picLocks noChangeAspect="1"/>
          </p:cNvPicPr>
          <p:nvPr/>
        </p:nvPicPr>
        <p:blipFill>
          <a:blip r:embed="rId2"/>
          <a:stretch>
            <a:fillRect/>
          </a:stretch>
        </p:blipFill>
        <p:spPr>
          <a:xfrm>
            <a:off x="0" y="782320"/>
            <a:ext cx="6034405" cy="3300095"/>
          </a:xfrm>
          <a:prstGeom prst="rect">
            <a:avLst/>
          </a:prstGeom>
        </p:spPr>
      </p:pic>
      <p:pic>
        <p:nvPicPr>
          <p:cNvPr id="6" name="图片 5" descr="val_batch10_pred"/>
          <p:cNvPicPr>
            <a:picLocks noChangeAspect="1"/>
          </p:cNvPicPr>
          <p:nvPr/>
        </p:nvPicPr>
        <p:blipFill>
          <a:blip r:embed="rId3"/>
          <a:stretch>
            <a:fillRect/>
          </a:stretch>
        </p:blipFill>
        <p:spPr>
          <a:xfrm>
            <a:off x="6165850" y="4098290"/>
            <a:ext cx="6026150" cy="3295650"/>
          </a:xfrm>
          <a:prstGeom prst="rect">
            <a:avLst/>
          </a:prstGeom>
        </p:spPr>
      </p:pic>
      <p:pic>
        <p:nvPicPr>
          <p:cNvPr id="7" name="图片 6" descr="val_batch10_labels"/>
          <p:cNvPicPr>
            <a:picLocks noChangeAspect="1"/>
          </p:cNvPicPr>
          <p:nvPr/>
        </p:nvPicPr>
        <p:blipFill>
          <a:blip r:embed="rId4"/>
          <a:stretch>
            <a:fillRect/>
          </a:stretch>
        </p:blipFill>
        <p:spPr>
          <a:xfrm>
            <a:off x="0" y="4104005"/>
            <a:ext cx="6034405" cy="3300095"/>
          </a:xfrm>
          <a:prstGeom prst="rect">
            <a:avLst/>
          </a:prstGeom>
        </p:spPr>
      </p:pic>
    </p:spTree>
  </p:cSld>
  <p:clrMapOvr>
    <a:masterClrMapping/>
  </p:clrMapOvr>
</p:sld>
</file>

<file path=ppt/tags/tag1.xml><?xml version="1.0" encoding="utf-8"?>
<p:tagLst xmlns:p="http://schemas.openxmlformats.org/presentationml/2006/main">
  <p:tag name="KSO_WM_UNIT_TABLE_BEAUTIFY" val="smartTable{7f940592-7b94-4dc7-b9f3-918ecf6d410e}"/>
  <p:tag name="TABLE_ENDDRAG_ORIGIN_RECT" val="918*184"/>
  <p:tag name="TABLE_ENDDRAG_RECT" val="16*46*918*18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593</Words>
  <Application>WPS 演示</Application>
  <PresentationFormat>宽屏</PresentationFormat>
  <Paragraphs>73</Paragraphs>
  <Slides>10</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Arial</vt:lpstr>
      <vt:lpstr>宋体</vt:lpstr>
      <vt:lpstr>Wingdings</vt:lpstr>
      <vt:lpstr>微软雅黑</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BumbleBee</dc:creator>
  <cp:lastModifiedBy>塞博坦星的有机生命</cp:lastModifiedBy>
  <cp:revision>34</cp:revision>
  <dcterms:created xsi:type="dcterms:W3CDTF">2021-08-14T16:03:00Z</dcterms:created>
  <dcterms:modified xsi:type="dcterms:W3CDTF">2022-03-11T07:13:58Z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73092270963947EF97AADBAC0AF7AAEA</vt:lpwstr>
  </property>
  <property fmtid="{D5CDD505-2E9C-101B-9397-08002B2CF9AE}" pid="3" name="KSOProductBuildVer">
    <vt:lpwstr>2052-11.1.0.11115</vt:lpwstr>
  </property>
</Properties>
</file>

<file path=docProps/thumbnail.jpeg>
</file>